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2" r:id="rId2"/>
    <p:sldId id="258" r:id="rId3"/>
    <p:sldId id="259" r:id="rId4"/>
    <p:sldId id="278" r:id="rId5"/>
    <p:sldId id="282" r:id="rId6"/>
    <p:sldId id="283" r:id="rId7"/>
    <p:sldId id="284" r:id="rId8"/>
    <p:sldId id="257" r:id="rId9"/>
    <p:sldId id="317" r:id="rId10"/>
    <p:sldId id="285" r:id="rId11"/>
    <p:sldId id="291" r:id="rId1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DA62A32-00E5-493E-BFAC-F04855C751B8}" type="datetimeFigureOut">
              <a:rPr lang="en-GB" smtClean="0"/>
              <a:t>18/11/2018</a:t>
            </a:fld>
            <a:endParaRPr lang="en-GB"/>
          </a:p>
        </p:txBody>
      </p:sp>
      <p:sp>
        <p:nvSpPr>
          <p:cNvPr id="4" name="Slide Image Placeholder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81DEE8D6-2CB3-4B81-8B62-13BCA71DDC02}" type="slidenum">
              <a:rPr lang="en-GB" smtClean="0"/>
              <a:t>‹#›</a:t>
            </a:fld>
            <a:endParaRPr lang="en-GB"/>
          </a:p>
        </p:txBody>
      </p:sp>
    </p:spTree>
    <p:extLst>
      <p:ext uri="{BB962C8B-B14F-4D97-AF65-F5344CB8AC3E}">
        <p14:creationId xmlns:p14="http://schemas.microsoft.com/office/powerpoint/2010/main" val="76462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0B968D-1240-49D0-84C4-0FC669D677DA}" type="slidenum">
              <a:rPr lang="en-GB" smtClean="0"/>
              <a:pPr fontAlgn="base">
                <a:spcBef>
                  <a:spcPct val="0"/>
                </a:spcBef>
                <a:spcAft>
                  <a:spcPct val="0"/>
                </a:spcAft>
                <a:defRPr/>
              </a:pPr>
              <a:t>9</a:t>
            </a:fld>
            <a:endParaRPr lang="en-GB"/>
          </a:p>
        </p:txBody>
      </p:sp>
    </p:spTree>
    <p:extLst>
      <p:ext uri="{BB962C8B-B14F-4D97-AF65-F5344CB8AC3E}">
        <p14:creationId xmlns:p14="http://schemas.microsoft.com/office/powerpoint/2010/main" val="2077626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E949855-EA05-40D0-8FDA-8C342A2880E8}"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949855-EA05-40D0-8FDA-8C342A2880E8}"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949855-EA05-40D0-8FDA-8C342A2880E8}"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E949855-EA05-40D0-8FDA-8C342A2880E8}"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49855-EA05-40D0-8FDA-8C342A2880E8}"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E949855-EA05-40D0-8FDA-8C342A2880E8}" type="datetimeFigureOut">
              <a:rPr lang="en-GB" smtClean="0"/>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E949855-EA05-40D0-8FDA-8C342A2880E8}" type="datetimeFigureOut">
              <a:rPr lang="en-GB" smtClean="0"/>
              <a:t>18/11/2018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E949855-EA05-40D0-8FDA-8C342A2880E8}" type="datetimeFigureOut">
              <a:rPr lang="en-GB" smtClean="0"/>
              <a:t>18/11/2018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49855-EA05-40D0-8FDA-8C342A2880E8}" type="datetimeFigureOut">
              <a:rPr lang="en-GB" smtClean="0"/>
              <a:t>18/11/2018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49855-EA05-40D0-8FDA-8C342A2880E8}" type="datetimeFigureOut">
              <a:rPr lang="en-GB" smtClean="0"/>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49855-EA05-40D0-8FDA-8C342A2880E8}" type="datetimeFigureOut">
              <a:rPr lang="en-GB" smtClean="0"/>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FB8EEF-8582-4239-AEF1-660DC150968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49855-EA05-40D0-8FDA-8C342A2880E8}" type="datetimeFigureOut">
              <a:rPr lang="en-GB" smtClean="0"/>
              <a:t>18/11/2018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B8EEF-8582-4239-AEF1-660DC150968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340768"/>
            <a:ext cx="8640960" cy="2160240"/>
          </a:xfrm>
        </p:spPr>
        <p:txBody>
          <a:bodyPr>
            <a:normAutofit/>
          </a:bodyPr>
          <a:lstStyle/>
          <a:p>
            <a:r>
              <a:rPr lang="en-GB" sz="3600" dirty="0"/>
              <a:t>What is a fair test in a multi-cultural society?</a:t>
            </a:r>
            <a:br>
              <a:rPr lang="en-GB" sz="3600" dirty="0"/>
            </a:br>
            <a:r>
              <a:rPr lang="en-GB" dirty="0"/>
              <a:t> </a:t>
            </a:r>
            <a:r>
              <a:rPr lang="en-GB" sz="3100" dirty="0"/>
              <a:t>ALTE 52nd Conference</a:t>
            </a:r>
            <a:br>
              <a:rPr lang="en-GB" sz="3100" dirty="0"/>
            </a:br>
            <a:r>
              <a:rPr lang="en-GB" sz="3100" dirty="0"/>
              <a:t>Salamanca, 23 November 2018</a:t>
            </a:r>
          </a:p>
        </p:txBody>
      </p:sp>
      <p:sp>
        <p:nvSpPr>
          <p:cNvPr id="3" name="Subtitle 2"/>
          <p:cNvSpPr>
            <a:spLocks noGrp="1"/>
          </p:cNvSpPr>
          <p:nvPr>
            <p:ph type="subTitle" idx="1"/>
          </p:nvPr>
        </p:nvSpPr>
        <p:spPr>
          <a:xfrm>
            <a:off x="1371600" y="3717032"/>
            <a:ext cx="6400800" cy="2520280"/>
          </a:xfrm>
        </p:spPr>
        <p:txBody>
          <a:bodyPr>
            <a:normAutofit lnSpcReduction="10000"/>
          </a:bodyPr>
          <a:lstStyle/>
          <a:p>
            <a:r>
              <a:rPr lang="en-GB" sz="3000" dirty="0"/>
              <a:t>Gordon </a:t>
            </a:r>
            <a:r>
              <a:rPr lang="en-GB" sz="3000" dirty="0" err="1"/>
              <a:t>Stobart</a:t>
            </a:r>
            <a:endParaRPr lang="en-GB" sz="3000" dirty="0"/>
          </a:p>
          <a:p>
            <a:r>
              <a:rPr lang="en-GB" sz="3000" dirty="0"/>
              <a:t>Emeritus Professor of Education</a:t>
            </a:r>
          </a:p>
          <a:p>
            <a:r>
              <a:rPr lang="en-GB" sz="3000" dirty="0"/>
              <a:t>Institute of Education, University of London</a:t>
            </a:r>
          </a:p>
          <a:p>
            <a:r>
              <a:rPr lang="en-GB" sz="2600" dirty="0"/>
              <a:t>g.stobart@ioe.ac.uk</a:t>
            </a:r>
          </a:p>
          <a:p>
            <a:endParaRPr lang="en-GB" dirty="0"/>
          </a:p>
        </p:txBody>
      </p:sp>
      <p:pic>
        <p:nvPicPr>
          <p:cNvPr id="5" name="Picture 2" descr="C:\Users\localuser\Pictures\Pictures\ioe logo.jpg"/>
          <p:cNvPicPr>
            <a:picLocks noChangeAspect="1" noChangeArrowheads="1"/>
          </p:cNvPicPr>
          <p:nvPr/>
        </p:nvPicPr>
        <p:blipFill>
          <a:blip r:embed="rId2" cstate="print"/>
          <a:srcRect/>
          <a:stretch>
            <a:fillRect/>
          </a:stretch>
        </p:blipFill>
        <p:spPr bwMode="auto">
          <a:xfrm>
            <a:off x="6300192" y="188641"/>
            <a:ext cx="2592288" cy="12241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8FAF-F1CA-4924-AAD7-51370D1D6D75}"/>
              </a:ext>
            </a:extLst>
          </p:cNvPr>
          <p:cNvSpPr>
            <a:spLocks noGrp="1"/>
          </p:cNvSpPr>
          <p:nvPr>
            <p:ph type="title"/>
          </p:nvPr>
        </p:nvSpPr>
        <p:spPr/>
        <p:txBody>
          <a:bodyPr>
            <a:normAutofit fontScale="90000"/>
          </a:bodyPr>
          <a:lstStyle/>
          <a:p>
            <a:r>
              <a:rPr lang="en-GB" sz="3600" dirty="0"/>
              <a:t>How can teachers increase fairness in classroom assessment?</a:t>
            </a:r>
          </a:p>
        </p:txBody>
      </p:sp>
      <p:sp>
        <p:nvSpPr>
          <p:cNvPr id="3" name="Content Placeholder 2">
            <a:extLst>
              <a:ext uri="{FF2B5EF4-FFF2-40B4-BE49-F238E27FC236}">
                <a16:creationId xmlns:a16="http://schemas.microsoft.com/office/drawing/2014/main" id="{7641D5AE-CB00-4008-80CD-256CB81D8745}"/>
              </a:ext>
            </a:extLst>
          </p:cNvPr>
          <p:cNvSpPr>
            <a:spLocks noGrp="1"/>
          </p:cNvSpPr>
          <p:nvPr>
            <p:ph idx="1"/>
          </p:nvPr>
        </p:nvSpPr>
        <p:spPr/>
        <p:txBody>
          <a:bodyPr>
            <a:normAutofit fontScale="92500" lnSpcReduction="10000"/>
          </a:bodyPr>
          <a:lstStyle/>
          <a:p>
            <a:r>
              <a:rPr lang="en-GB" sz="2800" dirty="0"/>
              <a:t>Avoid mimicking past papers and focus on the broader purposes of the course using more imaginative questions – moving from ‘when you…’ to ‘what if…’ approaches.</a:t>
            </a:r>
          </a:p>
          <a:p>
            <a:r>
              <a:rPr lang="en-GB" sz="2800" dirty="0"/>
              <a:t>Offer a wider range of content and modes of learning – keep the work as authentic as possible;</a:t>
            </a:r>
          </a:p>
          <a:p>
            <a:r>
              <a:rPr lang="en-GB" sz="2800" dirty="0"/>
              <a:t>Use ‘repeated (and varied) measures’ rather than standardisation to gain a </a:t>
            </a:r>
            <a:r>
              <a:rPr lang="en-GB" sz="2800" i="1" dirty="0"/>
              <a:t>dependable</a:t>
            </a:r>
            <a:r>
              <a:rPr lang="en-GB" sz="2800" dirty="0"/>
              <a:t> assessment of the learner</a:t>
            </a:r>
            <a:r>
              <a:rPr lang="en-GB" sz="2800"/>
              <a:t>. </a:t>
            </a:r>
          </a:p>
          <a:p>
            <a:pPr marL="0" indent="0">
              <a:buNone/>
            </a:pPr>
            <a:r>
              <a:rPr lang="en-GB" sz="2800"/>
              <a:t>Students have learned if </a:t>
            </a:r>
            <a:r>
              <a:rPr lang="en-GB" sz="2800">
                <a:solidFill>
                  <a:schemeClr val="tx2"/>
                </a:solidFill>
              </a:rPr>
              <a:t>‘they are able to do something they could not do before </a:t>
            </a:r>
            <a:r>
              <a:rPr lang="en-GB" sz="2800" i="1">
                <a:solidFill>
                  <a:schemeClr val="tx2"/>
                </a:solidFill>
              </a:rPr>
              <a:t>on demand, independently and well’ 				</a:t>
            </a:r>
            <a:r>
              <a:rPr lang="en-GB" sz="2800" i="1"/>
              <a:t>	</a:t>
            </a:r>
            <a:r>
              <a:rPr lang="en-GB" sz="2400"/>
              <a:t>(</a:t>
            </a:r>
            <a:r>
              <a:rPr lang="en-GB" sz="2400" i="1"/>
              <a:t>Royce Sadler, 2007</a:t>
            </a:r>
            <a:r>
              <a:rPr lang="en-GB" sz="2400"/>
              <a:t>)</a:t>
            </a:r>
            <a:r>
              <a:rPr lang="en-GB" sz="2400">
                <a:solidFill>
                  <a:schemeClr val="tx2"/>
                </a:solidFill>
              </a:rPr>
              <a:t> </a:t>
            </a:r>
            <a:endParaRPr lang="en-GB" sz="2800" dirty="0"/>
          </a:p>
        </p:txBody>
      </p:sp>
    </p:spTree>
    <p:extLst>
      <p:ext uri="{BB962C8B-B14F-4D97-AF65-F5344CB8AC3E}">
        <p14:creationId xmlns:p14="http://schemas.microsoft.com/office/powerpoint/2010/main" val="2235369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traight Connector 94"/>
          <p:cNvCxnSpPr/>
          <p:nvPr/>
        </p:nvCxnSpPr>
        <p:spPr>
          <a:xfrm>
            <a:off x="2857488" y="3857628"/>
            <a:ext cx="214314" cy="158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0" name="Oval 139"/>
          <p:cNvSpPr/>
          <p:nvPr/>
        </p:nvSpPr>
        <p:spPr>
          <a:xfrm>
            <a:off x="4463868" y="3686046"/>
            <a:ext cx="94593" cy="9459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36"/>
          <p:cNvGrpSpPr/>
          <p:nvPr/>
        </p:nvGrpSpPr>
        <p:grpSpPr>
          <a:xfrm>
            <a:off x="2866793" y="2122452"/>
            <a:ext cx="3285354" cy="3285354"/>
            <a:chOff x="2866793" y="2122452"/>
            <a:chExt cx="3285354" cy="3285354"/>
          </a:xfrm>
        </p:grpSpPr>
        <p:grpSp>
          <p:nvGrpSpPr>
            <p:cNvPr id="3" name="Group 97"/>
            <p:cNvGrpSpPr/>
            <p:nvPr/>
          </p:nvGrpSpPr>
          <p:grpSpPr>
            <a:xfrm>
              <a:off x="2866793" y="2122452"/>
              <a:ext cx="3285354" cy="3285354"/>
              <a:chOff x="2854129" y="2215151"/>
              <a:chExt cx="3285354" cy="3285354"/>
            </a:xfrm>
          </p:grpSpPr>
          <p:grpSp>
            <p:nvGrpSpPr>
              <p:cNvPr id="5" name="Group 42"/>
              <p:cNvGrpSpPr/>
              <p:nvPr/>
            </p:nvGrpSpPr>
            <p:grpSpPr>
              <a:xfrm rot="7111995">
                <a:off x="2854129" y="2215151"/>
                <a:ext cx="3285354" cy="3285354"/>
                <a:chOff x="2886606" y="2129882"/>
                <a:chExt cx="3285354" cy="3285354"/>
              </a:xfrm>
            </p:grpSpPr>
            <p:grpSp>
              <p:nvGrpSpPr>
                <p:cNvPr id="6" name="Group 33"/>
                <p:cNvGrpSpPr/>
                <p:nvPr/>
              </p:nvGrpSpPr>
              <p:grpSpPr>
                <a:xfrm rot="7639007">
                  <a:off x="2886606" y="2129882"/>
                  <a:ext cx="3285354" cy="3285354"/>
                  <a:chOff x="2858282" y="2215348"/>
                  <a:chExt cx="3285354" cy="3285354"/>
                </a:xfrm>
              </p:grpSpPr>
              <p:grpSp>
                <p:nvGrpSpPr>
                  <p:cNvPr id="7" name="Group 32"/>
                  <p:cNvGrpSpPr/>
                  <p:nvPr/>
                </p:nvGrpSpPr>
                <p:grpSpPr>
                  <a:xfrm>
                    <a:off x="2858282" y="2215348"/>
                    <a:ext cx="3285354" cy="3285354"/>
                    <a:chOff x="2858282" y="2215348"/>
                    <a:chExt cx="3285354" cy="3285354"/>
                  </a:xfrm>
                </p:grpSpPr>
                <p:cxnSp>
                  <p:nvCxnSpPr>
                    <p:cNvPr id="29" name="Straight Connector 28"/>
                    <p:cNvCxnSpPr/>
                    <p:nvPr/>
                  </p:nvCxnSpPr>
                  <p:spPr>
                    <a:xfrm rot="12248998" flipH="1" flipV="1">
                      <a:off x="3001483" y="3231531"/>
                      <a:ext cx="216992" cy="672"/>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 name="Group 22"/>
                    <p:cNvGrpSpPr/>
                    <p:nvPr/>
                  </p:nvGrpSpPr>
                  <p:grpSpPr>
                    <a:xfrm>
                      <a:off x="2858282" y="2215348"/>
                      <a:ext cx="3285354" cy="3285354"/>
                      <a:chOff x="2858282" y="2215348"/>
                      <a:chExt cx="3285354" cy="3285354"/>
                    </a:xfrm>
                  </p:grpSpPr>
                  <p:sp>
                    <p:nvSpPr>
                      <p:cNvPr id="4" name="Oval 3"/>
                      <p:cNvSpPr/>
                      <p:nvPr/>
                    </p:nvSpPr>
                    <p:spPr>
                      <a:xfrm>
                        <a:off x="2858282" y="2215348"/>
                        <a:ext cx="3285354" cy="32853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rot="3480577">
                        <a:off x="4251575" y="2268706"/>
                        <a:ext cx="228811" cy="1346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1" name="Straight Connector 30"/>
                  <p:cNvCxnSpPr/>
                  <p:nvPr/>
                </p:nvCxnSpPr>
                <p:spPr>
                  <a:xfrm rot="6848998" flipV="1">
                    <a:off x="3800711" y="5268641"/>
                    <a:ext cx="185281" cy="8431"/>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rot="14488005">
                  <a:off x="4494822" y="2188742"/>
                  <a:ext cx="185745" cy="1012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a:endCxn id="53" idx="0"/>
              </p:cNvCxnSpPr>
              <p:nvPr/>
            </p:nvCxnSpPr>
            <p:spPr>
              <a:xfrm rot="16200000" flipH="1">
                <a:off x="4380950" y="2343748"/>
                <a:ext cx="256245" cy="108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5" name="Straight Arrow Connector 144"/>
            <p:cNvCxnSpPr/>
            <p:nvPr/>
          </p:nvCxnSpPr>
          <p:spPr>
            <a:xfrm rot="16200000" flipV="1">
              <a:off x="3909966" y="3129920"/>
              <a:ext cx="1197513" cy="4886"/>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6015319" y="4667345"/>
            <a:ext cx="2026023" cy="492443"/>
          </a:xfrm>
          <a:prstGeom prst="rect">
            <a:avLst/>
          </a:prstGeom>
          <a:noFill/>
          <a:ln>
            <a:solidFill>
              <a:schemeClr val="tx1">
                <a:lumMod val="50000"/>
                <a:lumOff val="50000"/>
              </a:schemeClr>
            </a:solidFill>
          </a:ln>
        </p:spPr>
        <p:txBody>
          <a:bodyPr wrap="square" rtlCol="0">
            <a:spAutoFit/>
          </a:bodyPr>
          <a:lstStyle/>
          <a:p>
            <a:pPr algn="ctr"/>
            <a:r>
              <a:rPr lang="en-US" sz="2600" b="1" dirty="0"/>
              <a:t>Reliability</a:t>
            </a:r>
          </a:p>
        </p:txBody>
      </p:sp>
      <p:sp>
        <p:nvSpPr>
          <p:cNvPr id="35" name="TextBox 34"/>
          <p:cNvSpPr txBox="1"/>
          <p:nvPr/>
        </p:nvSpPr>
        <p:spPr>
          <a:xfrm>
            <a:off x="295836" y="4658380"/>
            <a:ext cx="2734235" cy="492443"/>
          </a:xfrm>
          <a:prstGeom prst="rect">
            <a:avLst/>
          </a:prstGeom>
          <a:noFill/>
          <a:ln>
            <a:solidFill>
              <a:schemeClr val="tx1">
                <a:lumMod val="50000"/>
                <a:lumOff val="50000"/>
              </a:schemeClr>
            </a:solidFill>
          </a:ln>
        </p:spPr>
        <p:txBody>
          <a:bodyPr wrap="square" rtlCol="0">
            <a:spAutoFit/>
          </a:bodyPr>
          <a:lstStyle/>
          <a:p>
            <a:pPr algn="ctr"/>
            <a:r>
              <a:rPr lang="en-US" sz="2600" b="1" dirty="0"/>
              <a:t>Manageability</a:t>
            </a:r>
          </a:p>
        </p:txBody>
      </p:sp>
      <p:sp>
        <p:nvSpPr>
          <p:cNvPr id="36" name="TextBox 35"/>
          <p:cNvSpPr txBox="1"/>
          <p:nvPr/>
        </p:nvSpPr>
        <p:spPr>
          <a:xfrm>
            <a:off x="3585883" y="1162145"/>
            <a:ext cx="2026023" cy="892552"/>
          </a:xfrm>
          <a:prstGeom prst="rect">
            <a:avLst/>
          </a:prstGeom>
          <a:noFill/>
          <a:ln>
            <a:solidFill>
              <a:schemeClr val="tx1">
                <a:lumMod val="50000"/>
                <a:lumOff val="50000"/>
              </a:schemeClr>
            </a:solidFill>
          </a:ln>
        </p:spPr>
        <p:txBody>
          <a:bodyPr wrap="square" rtlCol="0">
            <a:spAutoFit/>
          </a:bodyPr>
          <a:lstStyle/>
          <a:p>
            <a:pPr algn="ctr"/>
            <a:r>
              <a:rPr lang="en-US" sz="2600" b="1" dirty="0"/>
              <a:t>Construct Validity</a:t>
            </a:r>
          </a:p>
        </p:txBody>
      </p:sp>
      <p:grpSp>
        <p:nvGrpSpPr>
          <p:cNvPr id="9" name="Group 54"/>
          <p:cNvGrpSpPr/>
          <p:nvPr/>
        </p:nvGrpSpPr>
        <p:grpSpPr>
          <a:xfrm>
            <a:off x="3191434" y="2384612"/>
            <a:ext cx="2671483" cy="2599763"/>
            <a:chOff x="3191434" y="2384612"/>
            <a:chExt cx="2671483" cy="2599763"/>
          </a:xfrm>
          <a:solidFill>
            <a:schemeClr val="bg1"/>
          </a:solidFill>
        </p:grpSpPr>
        <p:sp>
          <p:nvSpPr>
            <p:cNvPr id="53" name="Oval 52"/>
            <p:cNvSpPr/>
            <p:nvPr/>
          </p:nvSpPr>
          <p:spPr>
            <a:xfrm>
              <a:off x="3191434" y="2384612"/>
              <a:ext cx="2671483" cy="2599763"/>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Arrow Connector 40"/>
            <p:cNvCxnSpPr>
              <a:cxnSpLocks/>
              <a:stCxn id="56" idx="7"/>
            </p:cNvCxnSpPr>
            <p:nvPr/>
          </p:nvCxnSpPr>
          <p:spPr>
            <a:xfrm flipV="1">
              <a:off x="4557386" y="3035241"/>
              <a:ext cx="1154165" cy="677324"/>
            </a:xfrm>
            <a:prstGeom prst="straightConnector1">
              <a:avLst/>
            </a:prstGeom>
            <a:grpFill/>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56" name="Oval 55"/>
          <p:cNvSpPr/>
          <p:nvPr/>
        </p:nvSpPr>
        <p:spPr>
          <a:xfrm>
            <a:off x="4444738" y="3695308"/>
            <a:ext cx="131975" cy="1178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0" y="0"/>
            <a:ext cx="9144000" cy="646331"/>
          </a:xfrm>
          <a:prstGeom prst="rect">
            <a:avLst/>
          </a:prstGeom>
          <a:noFill/>
        </p:spPr>
        <p:txBody>
          <a:bodyPr wrap="square" rtlCol="0">
            <a:spAutoFit/>
          </a:bodyPr>
          <a:lstStyle/>
          <a:p>
            <a:pPr algn="ctr"/>
            <a:r>
              <a:rPr lang="en-US" sz="3600" dirty="0"/>
              <a:t>Dependability: The one-handed clock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412776"/>
          </a:xfrm>
        </p:spPr>
        <p:txBody>
          <a:bodyPr>
            <a:normAutofit/>
          </a:bodyPr>
          <a:lstStyle/>
          <a:p>
            <a:r>
              <a:rPr lang="en-GB" sz="3600" dirty="0"/>
              <a:t>Why, and how, has assessment become so important?</a:t>
            </a:r>
          </a:p>
        </p:txBody>
      </p:sp>
      <p:sp>
        <p:nvSpPr>
          <p:cNvPr id="3" name="Content Placeholder 2"/>
          <p:cNvSpPr>
            <a:spLocks noGrp="1"/>
          </p:cNvSpPr>
          <p:nvPr>
            <p:ph idx="1"/>
          </p:nvPr>
        </p:nvSpPr>
        <p:spPr/>
        <p:txBody>
          <a:bodyPr>
            <a:normAutofit fontScale="92500" lnSpcReduction="10000"/>
          </a:bodyPr>
          <a:lstStyle/>
          <a:p>
            <a:pPr marL="0" indent="0">
              <a:buNone/>
            </a:pPr>
            <a:r>
              <a:rPr lang="en-GB" sz="2800" i="1" dirty="0"/>
              <a:t>Answer: Because of its (relative) fairness</a:t>
            </a:r>
          </a:p>
          <a:p>
            <a:r>
              <a:rPr lang="en-GB" sz="2800" dirty="0"/>
              <a:t>It is fairer than patronage and family connections (the Chinese Imperial Civil Service examinations)</a:t>
            </a:r>
          </a:p>
          <a:p>
            <a:r>
              <a:rPr lang="en-GB" sz="2800" dirty="0"/>
              <a:t>It leads to meritocratic selection (does it? – cultural capital and privileged preparation)</a:t>
            </a:r>
          </a:p>
          <a:p>
            <a:pPr marL="0" indent="0">
              <a:buNone/>
            </a:pPr>
            <a:r>
              <a:rPr lang="en-GB" sz="2800" i="1" dirty="0"/>
              <a:t>And also because</a:t>
            </a:r>
          </a:p>
          <a:p>
            <a:r>
              <a:rPr lang="en-GB" sz="2800" dirty="0"/>
              <a:t>It raises standards – curriculum, accountability and targets (UK; USA); national comparisons – PISA</a:t>
            </a:r>
          </a:p>
          <a:p>
            <a:pPr lvl="1"/>
            <a:r>
              <a:rPr lang="en-GB" sz="2400" dirty="0"/>
              <a:t>The problems of high-stakes assessment;</a:t>
            </a:r>
          </a:p>
          <a:p>
            <a:pPr lvl="1"/>
            <a:r>
              <a:rPr lang="en-GB" sz="2400" dirty="0"/>
              <a:t>Language testing as a high-stakes hurdle.</a:t>
            </a:r>
          </a:p>
          <a:p>
            <a:r>
              <a:rPr lang="en-GB" sz="2800" dirty="0"/>
              <a:t>It has a diagnostic role (Special Education)- </a:t>
            </a:r>
            <a:r>
              <a:rPr lang="en-GB" sz="2800" dirty="0" err="1"/>
              <a:t>Binet</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38580461"/>
              </p:ext>
            </p:extLst>
          </p:nvPr>
        </p:nvGraphicFramePr>
        <p:xfrm>
          <a:off x="333255" y="678467"/>
          <a:ext cx="8477490" cy="5599121"/>
        </p:xfrm>
        <a:graphic>
          <a:graphicData uri="http://schemas.openxmlformats.org/drawingml/2006/table">
            <a:tbl>
              <a:tblPr firstRow="1" bandRow="1">
                <a:tableStyleId>{5C22544A-7EE6-4342-B048-85BDC9FD1C3A}</a:tableStyleId>
              </a:tblPr>
              <a:tblGrid>
                <a:gridCol w="2784309">
                  <a:extLst>
                    <a:ext uri="{9D8B030D-6E8A-4147-A177-3AD203B41FA5}">
                      <a16:colId xmlns:a16="http://schemas.microsoft.com/office/drawing/2014/main" val="20000"/>
                    </a:ext>
                  </a:extLst>
                </a:gridCol>
                <a:gridCol w="2184243">
                  <a:extLst>
                    <a:ext uri="{9D8B030D-6E8A-4147-A177-3AD203B41FA5}">
                      <a16:colId xmlns:a16="http://schemas.microsoft.com/office/drawing/2014/main" val="20001"/>
                    </a:ext>
                  </a:extLst>
                </a:gridCol>
                <a:gridCol w="3508938">
                  <a:extLst>
                    <a:ext uri="{9D8B030D-6E8A-4147-A177-3AD203B41FA5}">
                      <a16:colId xmlns:a16="http://schemas.microsoft.com/office/drawing/2014/main" val="20002"/>
                    </a:ext>
                  </a:extLst>
                </a:gridCol>
              </a:tblGrid>
              <a:tr h="790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Access questions</a:t>
                      </a:r>
                      <a:endParaRPr lang="en-GB" dirty="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Curricular questions </a:t>
                      </a:r>
                      <a:endParaRPr lang="en-GB" dirty="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Assessment questions</a:t>
                      </a:r>
                      <a:endParaRPr lang="en-GB" dirty="0"/>
                    </a:p>
                    <a:p>
                      <a:endParaRPr lang="en-GB" dirty="0"/>
                    </a:p>
                  </a:txBody>
                  <a:tcPr/>
                </a:tc>
                <a:extLst>
                  <a:ext uri="{0D108BD9-81ED-4DB2-BD59-A6C34878D82A}">
                    <a16:rowId xmlns:a16="http://schemas.microsoft.com/office/drawing/2014/main" val="10000"/>
                  </a:ext>
                </a:extLst>
              </a:tr>
              <a:tr h="8796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Who gets taught and by whom?</a:t>
                      </a:r>
                    </a:p>
                    <a:p>
                      <a:endParaRPr lang="en-GB" dirty="0"/>
                    </a:p>
                  </a:txBody>
                  <a:tcPr/>
                </a:tc>
                <a:tc>
                  <a:txBody>
                    <a:bodyPr/>
                    <a:lstStyle/>
                    <a:p>
                      <a:r>
                        <a:rPr lang="en-GB" dirty="0"/>
                        <a:t>Whose knowledge is taught?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What knowledge is assessed and equated with achievement?</a:t>
                      </a:r>
                    </a:p>
                    <a:p>
                      <a:endParaRPr lang="en-GB" dirty="0"/>
                    </a:p>
                  </a:txBody>
                  <a:tcPr/>
                </a:tc>
                <a:extLst>
                  <a:ext uri="{0D108BD9-81ED-4DB2-BD59-A6C34878D82A}">
                    <a16:rowId xmlns:a16="http://schemas.microsoft.com/office/drawing/2014/main" val="10001"/>
                  </a:ext>
                </a:extLst>
              </a:tr>
              <a:tr h="1185816">
                <a:tc>
                  <a:txBody>
                    <a:bodyPr/>
                    <a:lstStyle/>
                    <a:p>
                      <a:r>
                        <a:rPr lang="en-GB" dirty="0"/>
                        <a:t>Are there differences in the resources available for different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Why is it taught in a particular way to this particular group?</a:t>
                      </a:r>
                    </a:p>
                    <a:p>
                      <a:endParaRPr lang="en-GB" dirty="0"/>
                    </a:p>
                  </a:txBody>
                  <a:tcPr/>
                </a:tc>
                <a:tc>
                  <a:txBody>
                    <a:bodyPr/>
                    <a:lstStyle/>
                    <a:p>
                      <a:r>
                        <a:rPr lang="en-GB" dirty="0"/>
                        <a:t>Are the form, content and mode of assessment appropriate for different groups and individuals?</a:t>
                      </a:r>
                    </a:p>
                  </a:txBody>
                  <a:tcPr/>
                </a:tc>
                <a:extLst>
                  <a:ext uri="{0D108BD9-81ED-4DB2-BD59-A6C34878D82A}">
                    <a16:rowId xmlns:a16="http://schemas.microsoft.com/office/drawing/2014/main" val="10002"/>
                  </a:ext>
                </a:extLst>
              </a:tr>
              <a:tr h="2657240">
                <a:tc>
                  <a:txBody>
                    <a:bodyPr/>
                    <a:lstStyle/>
                    <a:p>
                      <a:r>
                        <a:rPr lang="en-GB" dirty="0"/>
                        <a:t>What is incorporated from the cultures of those attending</a:t>
                      </a:r>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800" dirty="0"/>
                        <a:t>How do we enable the histories and cultures of people of </a:t>
                      </a:r>
                      <a:r>
                        <a:rPr lang="en-GB" sz="1800" dirty="0" err="1"/>
                        <a:t>color</a:t>
                      </a:r>
                      <a:r>
                        <a:rPr lang="en-GB" sz="1800" dirty="0"/>
                        <a:t>, and of women, to be taught in responsible and responsive ways?          (</a:t>
                      </a:r>
                      <a:r>
                        <a:rPr lang="en-GB" sz="1800" dirty="0" err="1"/>
                        <a:t>M.Apple</a:t>
                      </a:r>
                      <a:r>
                        <a:rPr lang="en-GB" sz="1800" dirty="0"/>
                        <a:t>)</a:t>
                      </a:r>
                    </a:p>
                    <a:p>
                      <a:pPr>
                        <a:lnSpc>
                          <a:spcPct val="115000"/>
                        </a:lnSpc>
                        <a:spcAft>
                          <a:spcPts val="0"/>
                        </a:spcAft>
                      </a:pPr>
                      <a:endParaRPr lang="en-GB" sz="1100" b="1" i="1" dirty="0">
                        <a:latin typeface="Calibri"/>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Is this range of cultural knowledge reflected in definitions of achievement? How does cultural knowledge mediate individuals' responses to assessment in ways which alter the construct being assessed?</a:t>
                      </a:r>
                      <a:endParaRPr lang="en-GB" dirty="0"/>
                    </a:p>
                    <a:p>
                      <a:r>
                        <a:rPr lang="en-GB" dirty="0"/>
                        <a:t>(</a:t>
                      </a:r>
                      <a:r>
                        <a:rPr lang="en-GB" dirty="0" err="1"/>
                        <a:t>Gipps</a:t>
                      </a:r>
                      <a:r>
                        <a:rPr lang="en-GB" dirty="0"/>
                        <a:t> &amp; Murphy)</a:t>
                      </a:r>
                    </a:p>
                  </a:txBody>
                  <a:tcPr/>
                </a:tc>
                <a:extLst>
                  <a:ext uri="{0D108BD9-81ED-4DB2-BD59-A6C34878D82A}">
                    <a16:rowId xmlns:a16="http://schemas.microsoft.com/office/drawing/2014/main" val="10003"/>
                  </a:ext>
                </a:extLst>
              </a:tr>
            </a:tbl>
          </a:graphicData>
        </a:graphic>
      </p:graphicFrame>
      <p:sp>
        <p:nvSpPr>
          <p:cNvPr id="5" name="Title 4"/>
          <p:cNvSpPr>
            <a:spLocks noGrp="1"/>
          </p:cNvSpPr>
          <p:nvPr>
            <p:ph type="title"/>
          </p:nvPr>
        </p:nvSpPr>
        <p:spPr>
          <a:xfrm>
            <a:off x="0" y="-1"/>
            <a:ext cx="9144000" cy="836713"/>
          </a:xfrm>
        </p:spPr>
        <p:txBody>
          <a:bodyPr>
            <a:noAutofit/>
          </a:bodyPr>
          <a:lstStyle/>
          <a:p>
            <a:r>
              <a:rPr lang="en-GB" sz="2800" dirty="0"/>
              <a:t>The myth of meritocracy: Fairness is more than the test</a:t>
            </a:r>
          </a:p>
        </p:txBody>
      </p:sp>
      <p:sp>
        <p:nvSpPr>
          <p:cNvPr id="6" name="Content Placeholder 5"/>
          <p:cNvSpPr>
            <a:spLocks noGrp="1"/>
          </p:cNvSpPr>
          <p:nvPr>
            <p:ph idx="1"/>
          </p:nvPr>
        </p:nvSpPr>
        <p:spPr>
          <a:xfrm>
            <a:off x="251520" y="692696"/>
            <a:ext cx="8435280" cy="6165304"/>
          </a:xfrm>
        </p:spPr>
        <p:txBody>
          <a:bodyPr/>
          <a:lstStyle/>
          <a:p>
            <a:pPr>
              <a:buNone/>
            </a:pPr>
            <a:r>
              <a:rPr lang="en-GB"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600" dirty="0"/>
              <a:t>What cultural assumptions are we making in test design? (Whose English is it?)</a:t>
            </a:r>
          </a:p>
        </p:txBody>
      </p:sp>
      <p:sp>
        <p:nvSpPr>
          <p:cNvPr id="3" name="Content Placeholder 2"/>
          <p:cNvSpPr>
            <a:spLocks noGrp="1"/>
          </p:cNvSpPr>
          <p:nvPr>
            <p:ph idx="1"/>
          </p:nvPr>
        </p:nvSpPr>
        <p:spPr>
          <a:xfrm>
            <a:off x="457200" y="1417638"/>
            <a:ext cx="8229600" cy="5165724"/>
          </a:xfrm>
        </p:spPr>
        <p:txBody>
          <a:bodyPr>
            <a:normAutofit/>
          </a:bodyPr>
          <a:lstStyle/>
          <a:p>
            <a:pPr marL="0" indent="0">
              <a:buNone/>
            </a:pPr>
            <a:r>
              <a:rPr lang="en-GB" sz="2800" dirty="0"/>
              <a:t>1. After two maiden overs the opener glanced the </a:t>
            </a:r>
            <a:r>
              <a:rPr lang="en-GB" sz="2800" dirty="0" err="1"/>
              <a:t>yorker</a:t>
            </a:r>
            <a:r>
              <a:rPr lang="en-GB" sz="2800" dirty="0"/>
              <a:t> to fine leg. This was followed by a bouncer which was popped up to silly mid-on.</a:t>
            </a:r>
          </a:p>
          <a:p>
            <a:pPr marL="0" indent="0">
              <a:buNone/>
            </a:pPr>
            <a:r>
              <a:rPr lang="en-GB" sz="2800" i="1" dirty="0"/>
              <a:t>Q1. Would the batsman be pleased? Why?</a:t>
            </a:r>
          </a:p>
          <a:p>
            <a:pPr marL="0" indent="0">
              <a:buNone/>
            </a:pPr>
            <a:r>
              <a:rPr lang="en-GB" sz="2800" i="1" dirty="0"/>
              <a:t>2. Crisco </a:t>
            </a:r>
            <a:r>
              <a:rPr lang="en-GB" sz="2800" dirty="0"/>
              <a:t>is: patent medicine, disinfectant, tooth paste, food product.</a:t>
            </a:r>
          </a:p>
          <a:p>
            <a:pPr marL="0" indent="0">
              <a:buNone/>
            </a:pPr>
            <a:r>
              <a:rPr lang="en-GB" sz="2800" dirty="0"/>
              <a:t>3. How many hours in a day?</a:t>
            </a:r>
          </a:p>
          <a:p>
            <a:pPr marL="0" indent="0">
              <a:buNone/>
            </a:pPr>
            <a:r>
              <a:rPr lang="en-GB" sz="2800" dirty="0"/>
              <a:t>4. Who discovered America?</a:t>
            </a:r>
          </a:p>
          <a:p>
            <a:pPr marL="0" indent="0">
              <a:buNone/>
            </a:pPr>
            <a:r>
              <a:rPr lang="en-GB" sz="2400" i="1" dirty="0"/>
              <a:t>‘There is a gap between curricula and assessment as curricula may, at times, [recognise] diverse knowledge, yet the tests are based on homogenous knowledge’ </a:t>
            </a:r>
            <a:r>
              <a:rPr lang="en-GB" sz="2400" dirty="0"/>
              <a:t> (</a:t>
            </a:r>
            <a:r>
              <a:rPr lang="en-GB" sz="2400" dirty="0" err="1"/>
              <a:t>Elana</a:t>
            </a:r>
            <a:r>
              <a:rPr lang="en-GB" sz="2400" dirty="0"/>
              <a:t> </a:t>
            </a:r>
            <a:r>
              <a:rPr lang="en-GB" sz="2400" dirty="0" err="1"/>
              <a:t>Shohamy</a:t>
            </a:r>
            <a:r>
              <a:rPr lang="en-GB" sz="2400" dirty="0"/>
              <a:t>)</a:t>
            </a:r>
            <a:endParaRPr lang="en-GB" sz="2800" i="1" dirty="0"/>
          </a:p>
        </p:txBody>
      </p:sp>
    </p:spTree>
    <p:extLst>
      <p:ext uri="{BB962C8B-B14F-4D97-AF65-F5344CB8AC3E}">
        <p14:creationId xmlns:p14="http://schemas.microsoft.com/office/powerpoint/2010/main" val="281431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DC8C0-544C-4393-BE38-8E8735DD2197}"/>
              </a:ext>
            </a:extLst>
          </p:cNvPr>
          <p:cNvSpPr>
            <a:spLocks noGrp="1"/>
          </p:cNvSpPr>
          <p:nvPr>
            <p:ph type="title"/>
          </p:nvPr>
        </p:nvSpPr>
        <p:spPr/>
        <p:txBody>
          <a:bodyPr>
            <a:normAutofit/>
          </a:bodyPr>
          <a:lstStyle/>
          <a:p>
            <a:r>
              <a:rPr lang="en-GB" sz="3600" dirty="0"/>
              <a:t>What do we mean by fair?</a:t>
            </a:r>
          </a:p>
        </p:txBody>
      </p:sp>
      <p:sp>
        <p:nvSpPr>
          <p:cNvPr id="3" name="Content Placeholder 2">
            <a:extLst>
              <a:ext uri="{FF2B5EF4-FFF2-40B4-BE49-F238E27FC236}">
                <a16:creationId xmlns:a16="http://schemas.microsoft.com/office/drawing/2014/main" id="{AD3905FC-BCB1-45BC-8A45-DA4BA897A910}"/>
              </a:ext>
            </a:extLst>
          </p:cNvPr>
          <p:cNvSpPr>
            <a:spLocks noGrp="1"/>
          </p:cNvSpPr>
          <p:nvPr>
            <p:ph idx="1"/>
          </p:nvPr>
        </p:nvSpPr>
        <p:spPr>
          <a:xfrm>
            <a:off x="457200" y="1340768"/>
            <a:ext cx="8229600" cy="5112568"/>
          </a:xfrm>
        </p:spPr>
        <p:txBody>
          <a:bodyPr>
            <a:normAutofit fontScale="92500"/>
          </a:bodyPr>
          <a:lstStyle/>
          <a:p>
            <a:r>
              <a:rPr lang="en-GB" sz="2800" dirty="0"/>
              <a:t>Does fairness mean different groups should have equal outcomes?</a:t>
            </a:r>
          </a:p>
          <a:p>
            <a:r>
              <a:rPr lang="en-GB" sz="2800" dirty="0"/>
              <a:t>Does equal opportunities let us make allowances for some students? </a:t>
            </a:r>
          </a:p>
          <a:p>
            <a:r>
              <a:rPr lang="en-GB" sz="2800" dirty="0"/>
              <a:t>If DIF shows an item disadvantages one group [race/gender] should it be removed?</a:t>
            </a:r>
          </a:p>
          <a:p>
            <a:r>
              <a:rPr lang="en-GB" sz="2800" dirty="0"/>
              <a:t> Follows the rules? (</a:t>
            </a:r>
            <a:r>
              <a:rPr lang="en-GB" sz="2200" dirty="0" err="1"/>
              <a:t>eg</a:t>
            </a:r>
            <a:r>
              <a:rPr lang="en-GB" sz="2800" dirty="0"/>
              <a:t> </a:t>
            </a:r>
            <a:r>
              <a:rPr lang="en-GB" sz="2400" i="1" dirty="0"/>
              <a:t>ALTE Guidelines</a:t>
            </a:r>
            <a:r>
              <a:rPr lang="en-GB" sz="2800" dirty="0"/>
              <a:t>)</a:t>
            </a:r>
          </a:p>
          <a:p>
            <a:r>
              <a:rPr lang="en-GB" sz="2800" dirty="0"/>
              <a:t>‘A qualitative concern for what is just’ (equity = fairness)</a:t>
            </a:r>
          </a:p>
          <a:p>
            <a:pPr marL="0" indent="0">
              <a:buNone/>
            </a:pPr>
            <a:r>
              <a:rPr lang="en-GB" sz="2800" dirty="0"/>
              <a:t>	‘</a:t>
            </a:r>
            <a:r>
              <a:rPr lang="en-GB" sz="2400" dirty="0"/>
              <a:t>Equity attempts to look at the justice of a given state of 	affairs, a justice that goes beyond acting in agreed upon ways 	and seeks to look at the justice of the arrangements leading up 	to and resulting from those actions’ 	(Walter </a:t>
            </a:r>
            <a:r>
              <a:rPr lang="en-GB" sz="2400" dirty="0" err="1"/>
              <a:t>Secada</a:t>
            </a:r>
            <a:r>
              <a:rPr lang="en-GB" sz="2400" dirty="0"/>
              <a:t>)</a:t>
            </a:r>
            <a:endParaRPr lang="en-GB" sz="2800" dirty="0"/>
          </a:p>
        </p:txBody>
      </p:sp>
    </p:spTree>
    <p:extLst>
      <p:ext uri="{BB962C8B-B14F-4D97-AF65-F5344CB8AC3E}">
        <p14:creationId xmlns:p14="http://schemas.microsoft.com/office/powerpoint/2010/main" val="258798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5AF59D-CC8C-4E0B-AB76-A5FF7AFFD1F7}"/>
              </a:ext>
            </a:extLst>
          </p:cNvPr>
          <p:cNvSpPr>
            <a:spLocks noGrp="1"/>
          </p:cNvSpPr>
          <p:nvPr>
            <p:ph type="title"/>
          </p:nvPr>
        </p:nvSpPr>
        <p:spPr/>
        <p:txBody>
          <a:bodyPr>
            <a:normAutofit/>
          </a:bodyPr>
          <a:lstStyle/>
          <a:p>
            <a:r>
              <a:rPr lang="en-GB" sz="3600" dirty="0"/>
              <a:t>How do we make test fairer?</a:t>
            </a:r>
          </a:p>
        </p:txBody>
      </p:sp>
      <p:sp>
        <p:nvSpPr>
          <p:cNvPr id="5" name="Content Placeholder 4">
            <a:extLst>
              <a:ext uri="{FF2B5EF4-FFF2-40B4-BE49-F238E27FC236}">
                <a16:creationId xmlns:a16="http://schemas.microsoft.com/office/drawing/2014/main" id="{F145137B-9075-4899-93E0-D2B11A787CA4}"/>
              </a:ext>
            </a:extLst>
          </p:cNvPr>
          <p:cNvSpPr>
            <a:spLocks noGrp="1"/>
          </p:cNvSpPr>
          <p:nvPr>
            <p:ph idx="1"/>
          </p:nvPr>
        </p:nvSpPr>
        <p:spPr/>
        <p:txBody>
          <a:bodyPr>
            <a:normAutofit/>
          </a:bodyPr>
          <a:lstStyle/>
          <a:p>
            <a:pPr marL="0" indent="0">
              <a:buNone/>
            </a:pPr>
            <a:r>
              <a:rPr lang="en-GB" sz="2800" dirty="0"/>
              <a:t>The best defence against inequitable assessment is openness. Openness about design, constructs, and scoring, will bring out into the open the values and biases of the test design process, offer an opportunity for debate about cultural and social influences, and open up the relationship between assessor and learner. These developments are possible, but they do require political will. 			</a:t>
            </a:r>
            <a:r>
              <a:rPr lang="en-GB" sz="2400" dirty="0"/>
              <a:t>(Gipps and Stobart, 2010)</a:t>
            </a:r>
          </a:p>
        </p:txBody>
      </p:sp>
    </p:spTree>
    <p:extLst>
      <p:ext uri="{BB962C8B-B14F-4D97-AF65-F5344CB8AC3E}">
        <p14:creationId xmlns:p14="http://schemas.microsoft.com/office/powerpoint/2010/main" val="2172167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7A1F-567F-48A0-818E-978BA4CC8E06}"/>
              </a:ext>
            </a:extLst>
          </p:cNvPr>
          <p:cNvSpPr>
            <a:spLocks noGrp="1"/>
          </p:cNvSpPr>
          <p:nvPr>
            <p:ph type="title"/>
          </p:nvPr>
        </p:nvSpPr>
        <p:spPr/>
        <p:txBody>
          <a:bodyPr>
            <a:normAutofit fontScale="90000"/>
          </a:bodyPr>
          <a:lstStyle/>
          <a:p>
            <a:br>
              <a:rPr lang="en-GB" sz="3600" dirty="0"/>
            </a:br>
            <a:r>
              <a:rPr lang="en-GB" sz="3600" dirty="0"/>
              <a:t>It’s all about validity</a:t>
            </a:r>
            <a:br>
              <a:rPr lang="en-GB" sz="3600" dirty="0"/>
            </a:br>
            <a:r>
              <a:rPr lang="en-GB" sz="3600" dirty="0"/>
              <a:t>Assessment: the three best questions</a:t>
            </a:r>
            <a:br>
              <a:rPr lang="en-GB" sz="3600" dirty="0"/>
            </a:br>
            <a:endParaRPr lang="en-GB" sz="3600" dirty="0"/>
          </a:p>
        </p:txBody>
      </p:sp>
      <p:sp>
        <p:nvSpPr>
          <p:cNvPr id="3" name="Content Placeholder 2">
            <a:extLst>
              <a:ext uri="{FF2B5EF4-FFF2-40B4-BE49-F238E27FC236}">
                <a16:creationId xmlns:a16="http://schemas.microsoft.com/office/drawing/2014/main" id="{4479B63F-0709-4543-8EE1-09FC0E9DBF76}"/>
              </a:ext>
            </a:extLst>
          </p:cNvPr>
          <p:cNvSpPr>
            <a:spLocks noGrp="1"/>
          </p:cNvSpPr>
          <p:nvPr>
            <p:ph idx="1"/>
          </p:nvPr>
        </p:nvSpPr>
        <p:spPr>
          <a:xfrm>
            <a:off x="251520" y="1417638"/>
            <a:ext cx="8640960" cy="5323730"/>
          </a:xfrm>
        </p:spPr>
        <p:txBody>
          <a:bodyPr>
            <a:normAutofit fontScale="92500" lnSpcReduction="20000"/>
          </a:bodyPr>
          <a:lstStyle/>
          <a:p>
            <a:pPr marL="385763" indent="-385763">
              <a:buFont typeface="+mj-lt"/>
              <a:buAutoNum type="arabicPeriod"/>
            </a:pPr>
            <a:r>
              <a:rPr lang="en-US" sz="2800" dirty="0"/>
              <a:t>What is the principal purpose of this assessment?</a:t>
            </a:r>
          </a:p>
          <a:p>
            <a:pPr marL="0" indent="0">
              <a:buNone/>
            </a:pPr>
            <a:r>
              <a:rPr lang="en-GB" sz="2600" dirty="0"/>
              <a:t> ‘</a:t>
            </a:r>
            <a:r>
              <a:rPr lang="en-GB" sz="2600" dirty="0">
                <a:solidFill>
                  <a:schemeClr val="tx2"/>
                </a:solidFill>
              </a:rPr>
              <a:t>Openness about design, constructs, and scoring’</a:t>
            </a:r>
            <a:endParaRPr lang="en-US" sz="2600" dirty="0">
              <a:solidFill>
                <a:schemeClr val="tx2"/>
              </a:solidFill>
            </a:endParaRPr>
          </a:p>
          <a:p>
            <a:pPr marL="0" indent="0">
              <a:buNone/>
            </a:pPr>
            <a:r>
              <a:rPr lang="en-US" sz="2800" dirty="0"/>
              <a:t>2.  Is it fit-for-purpose?</a:t>
            </a:r>
          </a:p>
          <a:p>
            <a:pPr marL="0" lvl="0" indent="0">
              <a:buNone/>
            </a:pPr>
            <a:r>
              <a:rPr lang="en-GB" sz="2600" dirty="0">
                <a:solidFill>
                  <a:schemeClr val="tx2"/>
                </a:solidFill>
              </a:rPr>
              <a:t>If teachers are going to teach to the test (and they will) then the test must encourage the skills and knowledge which the curriculum requires</a:t>
            </a:r>
            <a:r>
              <a:rPr lang="en-GB" sz="2600" i="1" dirty="0">
                <a:solidFill>
                  <a:schemeClr val="tx2"/>
                </a:solidFill>
              </a:rPr>
              <a:t>;</a:t>
            </a:r>
            <a:r>
              <a:rPr lang="en-GB" sz="2600" i="1" dirty="0"/>
              <a:t>  = </a:t>
            </a:r>
            <a:r>
              <a:rPr lang="en-GB" sz="2600" dirty="0"/>
              <a:t>washback; how do language tests rate in this?</a:t>
            </a:r>
            <a:r>
              <a:rPr lang="en-GB" sz="2600" i="1" dirty="0">
                <a:solidFill>
                  <a:schemeClr val="tx2"/>
                </a:solidFill>
              </a:rPr>
              <a:t> </a:t>
            </a:r>
          </a:p>
          <a:p>
            <a:pPr marL="0" indent="0">
              <a:buNone/>
            </a:pPr>
            <a:r>
              <a:rPr lang="en-GB" sz="2600" dirty="0">
                <a:solidFill>
                  <a:schemeClr val="tx2"/>
                </a:solidFill>
              </a:rPr>
              <a:t>The form of the test will influence teaching and learning </a:t>
            </a:r>
            <a:r>
              <a:rPr lang="en-GB" sz="2600" i="1" dirty="0"/>
              <a:t>– </a:t>
            </a:r>
            <a:r>
              <a:rPr lang="en-GB" sz="2600" dirty="0"/>
              <a:t>a multiple-choice test of ‘knowledge in bits’ will lead to ‘teaching in bits’.</a:t>
            </a:r>
          </a:p>
          <a:p>
            <a:pPr marL="0" lvl="0" indent="0">
              <a:buNone/>
            </a:pPr>
            <a:r>
              <a:rPr lang="en-GB" sz="2400" dirty="0"/>
              <a:t>3.  </a:t>
            </a:r>
            <a:r>
              <a:rPr lang="en-GB" sz="2800" dirty="0"/>
              <a:t>Does it achieve its purpose?</a:t>
            </a:r>
          </a:p>
          <a:p>
            <a:pPr marL="0" indent="0">
              <a:buNone/>
            </a:pPr>
            <a:r>
              <a:rPr lang="en-GB" sz="2600" dirty="0">
                <a:solidFill>
                  <a:schemeClr val="tx2"/>
                </a:solidFill>
              </a:rPr>
              <a:t>Does it motivate those tested, through accessibility and fairness?</a:t>
            </a:r>
          </a:p>
          <a:p>
            <a:pPr marL="0" indent="0">
              <a:buNone/>
            </a:pPr>
            <a:r>
              <a:rPr lang="en-GB" sz="2600" dirty="0">
                <a:solidFill>
                  <a:schemeClr val="tx2"/>
                </a:solidFill>
              </a:rPr>
              <a:t>What approach to learning is it encouraging? </a:t>
            </a:r>
            <a:r>
              <a:rPr lang="en-GB" sz="2600" dirty="0"/>
              <a:t>Surface/strategic/deep</a:t>
            </a:r>
          </a:p>
          <a:p>
            <a:pPr marL="0" lvl="0" indent="0">
              <a:buNone/>
            </a:pPr>
            <a:r>
              <a:rPr lang="en-GB" sz="2600" dirty="0">
                <a:solidFill>
                  <a:schemeClr val="tx2"/>
                </a:solidFill>
              </a:rPr>
              <a:t>The predictability of a test will affect its validity – </a:t>
            </a:r>
            <a:r>
              <a:rPr lang="en-GB" sz="2600" dirty="0"/>
              <a:t>is it assessing memory/rote learning or language skills?</a:t>
            </a:r>
            <a:endParaRPr lang="en-GB" sz="2600" dirty="0">
              <a:solidFill>
                <a:schemeClr val="tx2"/>
              </a:solidFill>
            </a:endParaRPr>
          </a:p>
          <a:p>
            <a:pPr marL="400050" lvl="1" indent="0">
              <a:buNone/>
            </a:pPr>
            <a:endParaRPr lang="en-GB" sz="2400" i="1" dirty="0">
              <a:solidFill>
                <a:schemeClr val="tx2"/>
              </a:solidFill>
            </a:endParaRPr>
          </a:p>
          <a:p>
            <a:pPr marL="400050" lvl="1" indent="0">
              <a:buNone/>
            </a:pPr>
            <a:endParaRPr lang="en-US" sz="2400" dirty="0"/>
          </a:p>
          <a:p>
            <a:pPr marL="0" indent="0">
              <a:buNone/>
            </a:pPr>
            <a:endParaRPr lang="en-GB" dirty="0"/>
          </a:p>
        </p:txBody>
      </p:sp>
    </p:spTree>
    <p:extLst>
      <p:ext uri="{BB962C8B-B14F-4D97-AF65-F5344CB8AC3E}">
        <p14:creationId xmlns:p14="http://schemas.microsoft.com/office/powerpoint/2010/main" val="588501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136904" cy="764705"/>
          </a:xfrm>
        </p:spPr>
        <p:txBody>
          <a:bodyPr>
            <a:noAutofit/>
          </a:bodyPr>
          <a:lstStyle/>
          <a:p>
            <a:pPr algn="ctr"/>
            <a:r>
              <a:rPr lang="en-GB" sz="3600" dirty="0"/>
              <a:t>What kind of learners are we producing?</a:t>
            </a:r>
          </a:p>
        </p:txBody>
      </p:sp>
      <p:sp>
        <p:nvSpPr>
          <p:cNvPr id="3" name="Content Placeholder 2"/>
          <p:cNvSpPr>
            <a:spLocks noGrp="1"/>
          </p:cNvSpPr>
          <p:nvPr>
            <p:ph idx="1"/>
          </p:nvPr>
        </p:nvSpPr>
        <p:spPr>
          <a:xfrm>
            <a:off x="648295" y="620688"/>
            <a:ext cx="7934921" cy="6408712"/>
          </a:xfrm>
        </p:spPr>
        <p:txBody>
          <a:bodyPr>
            <a:noAutofit/>
          </a:bodyPr>
          <a:lstStyle/>
          <a:p>
            <a:pPr>
              <a:buNone/>
            </a:pPr>
            <a:r>
              <a:rPr lang="en-GB" sz="2800" i="1" dirty="0">
                <a:solidFill>
                  <a:schemeClr val="accent1"/>
                </a:solidFill>
              </a:rPr>
              <a:t>Attitudes to learning</a:t>
            </a:r>
          </a:p>
          <a:p>
            <a:r>
              <a:rPr lang="en-GB" sz="2400" b="1" dirty="0"/>
              <a:t>Surface</a:t>
            </a:r>
            <a:r>
              <a:rPr lang="en-GB" sz="2400" i="1" dirty="0"/>
              <a:t> </a:t>
            </a:r>
            <a:r>
              <a:rPr lang="en-GB" sz="2400" dirty="0"/>
              <a:t>– </a:t>
            </a:r>
            <a:r>
              <a:rPr lang="en-GB" sz="2400" i="1" dirty="0"/>
              <a:t>Reproducing – </a:t>
            </a:r>
            <a:r>
              <a:rPr lang="en-GB" sz="2400" dirty="0"/>
              <a:t>to cope with course requirements. Teacher dependent, ‘what do I need to do to pass?’ Memorising facts/ treating course as unrelated bits of knowledge. Finding difficulty in making sense of new ideas. Seeing little value in course or tasks set.</a:t>
            </a:r>
          </a:p>
          <a:p>
            <a:r>
              <a:rPr lang="en-GB" sz="2400" b="1" dirty="0"/>
              <a:t>Strategic / instrumental </a:t>
            </a:r>
            <a:r>
              <a:rPr lang="en-GB" sz="2400" dirty="0"/>
              <a:t>– </a:t>
            </a:r>
            <a:r>
              <a:rPr lang="en-GB" sz="2400" i="1" dirty="0"/>
              <a:t>Organising - </a:t>
            </a:r>
            <a:r>
              <a:rPr lang="en-GB" sz="2400" dirty="0"/>
              <a:t>the focus is on getting good marks/grades rather than on the learning (encouraged by low quality assessments). Effective time management and self-monitoring. Alert to assessment criteria and lecturer preferences.</a:t>
            </a:r>
          </a:p>
          <a:p>
            <a:r>
              <a:rPr lang="en-GB" sz="2400" b="1" dirty="0"/>
              <a:t>Deep</a:t>
            </a:r>
            <a:r>
              <a:rPr lang="en-GB" sz="2400" i="1" dirty="0"/>
              <a:t> – Seeking meaning - </a:t>
            </a:r>
            <a:r>
              <a:rPr lang="en-GB" sz="2400" dirty="0"/>
              <a:t>need to understand and make sense, thinking for themselves. Looking for patterns and principles, relating ideas to previous knowledge and experience. Examining argument cautiously and critically. </a:t>
            </a:r>
          </a:p>
          <a:p>
            <a:pPr marL="0" indent="0">
              <a:buNone/>
            </a:pPr>
            <a:r>
              <a:rPr lang="en-GB" sz="2400" dirty="0"/>
              <a:t>			(Entwistle, McCune &amp; Walker, 2001)</a:t>
            </a:r>
          </a:p>
        </p:txBody>
      </p:sp>
    </p:spTree>
    <p:extLst>
      <p:ext uri="{BB962C8B-B14F-4D97-AF65-F5344CB8AC3E}">
        <p14:creationId xmlns:p14="http://schemas.microsoft.com/office/powerpoint/2010/main" val="534870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algn="ctr" eaLnBrk="1" hangingPunct="1"/>
            <a:r>
              <a:rPr lang="en-GB" sz="3600" dirty="0">
                <a:latin typeface="+mn-lt"/>
              </a:rPr>
              <a:t>Approaches to learning: the case of Ruth</a:t>
            </a:r>
          </a:p>
        </p:txBody>
      </p:sp>
      <p:sp>
        <p:nvSpPr>
          <p:cNvPr id="6147" name="Content Placeholder 2"/>
          <p:cNvSpPr>
            <a:spLocks noGrp="1"/>
          </p:cNvSpPr>
          <p:nvPr>
            <p:ph idx="1"/>
          </p:nvPr>
        </p:nvSpPr>
        <p:spPr>
          <a:xfrm>
            <a:off x="230386" y="1124744"/>
            <a:ext cx="8518078" cy="5458617"/>
          </a:xfrm>
        </p:spPr>
        <p:txBody>
          <a:bodyPr>
            <a:normAutofit fontScale="55000" lnSpcReduction="20000"/>
          </a:bodyPr>
          <a:lstStyle/>
          <a:p>
            <a:pPr eaLnBrk="1" hangingPunct="1">
              <a:buFont typeface="Arial" charset="0"/>
              <a:buNone/>
            </a:pPr>
            <a:r>
              <a:rPr lang="en-GB" sz="5100" dirty="0"/>
              <a:t>     Learning the formula for each exam and practising it endlessly. I got an A1 in English because I knew exactly what was required in each question. I learned off the sample answers provided by the examiners and I knew how much information was required and in what format in every section of the paper. That’s how you do well in these examinations… There’s no point in knowing about stuff that is not going to come up in the exams. I was always frustrated by teachers who would say ‘You don’t need to know this for the exams but I’ll tell you anyway’. I wanted my A1 – what’s the point of learning material that won’t come up in the exams?</a:t>
            </a:r>
          </a:p>
          <a:p>
            <a:pPr eaLnBrk="1" hangingPunct="1">
              <a:buFont typeface="Arial" charset="0"/>
              <a:buNone/>
            </a:pPr>
            <a:r>
              <a:rPr lang="en-GB" dirty="0">
                <a:solidFill>
                  <a:srgbClr val="FF0000"/>
                </a:solidFill>
              </a:rPr>
              <a:t>	</a:t>
            </a:r>
            <a:r>
              <a:rPr lang="en-GB" sz="4400" dirty="0">
                <a:solidFill>
                  <a:srgbClr val="FF0000"/>
                </a:solidFill>
              </a:rPr>
              <a:t>Is this form of backwash familiar in language testing?</a:t>
            </a:r>
          </a:p>
          <a:p>
            <a:pPr eaLnBrk="1" hangingPunct="1">
              <a:buFont typeface="Arial" charset="0"/>
              <a:buNone/>
            </a:pPr>
            <a:r>
              <a:rPr lang="en-GB" sz="4400" dirty="0">
                <a:solidFill>
                  <a:srgbClr val="FF0000"/>
                </a:solidFill>
              </a:rPr>
              <a:t>	The problem of predictability and ‘construct irrelevant variance’.</a:t>
            </a:r>
          </a:p>
        </p:txBody>
      </p:sp>
    </p:spTree>
    <p:extLst>
      <p:ext uri="{BB962C8B-B14F-4D97-AF65-F5344CB8AC3E}">
        <p14:creationId xmlns:p14="http://schemas.microsoft.com/office/powerpoint/2010/main" val="1426381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1084</Words>
  <Application>Microsoft Office PowerPoint</Application>
  <PresentationFormat>On-screen Show (4:3)</PresentationFormat>
  <Paragraphs>76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What is a fair test in a multi-cultural society?  ALTE 52nd Conference Salamanca, 23 November 2018</vt:lpstr>
      <vt:lpstr>Why, and how, has assessment become so important?</vt:lpstr>
      <vt:lpstr>The myth of meritocracy: Fairness is more than the test</vt:lpstr>
      <vt:lpstr>What cultural assumptions are we making in test design? (Whose English is it?)</vt:lpstr>
      <vt:lpstr>What do we mean by fair?</vt:lpstr>
      <vt:lpstr>How do we make test fairer?</vt:lpstr>
      <vt:lpstr> It’s all about validity Assessment: the three best questions </vt:lpstr>
      <vt:lpstr>What kind of learners are we producing?</vt:lpstr>
      <vt:lpstr>Approaches to learning: the case of Ruth</vt:lpstr>
      <vt:lpstr>How can teachers increase fairness in classroom assessment?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Gordon</dc:creator>
  <cp:lastModifiedBy>g</cp:lastModifiedBy>
  <cp:revision>38</cp:revision>
  <cp:lastPrinted>2018-11-18T09:23:07Z</cp:lastPrinted>
  <dcterms:created xsi:type="dcterms:W3CDTF">2018-11-12T12:12:08Z</dcterms:created>
  <dcterms:modified xsi:type="dcterms:W3CDTF">2018-11-18T09:51:12Z</dcterms:modified>
</cp:coreProperties>
</file>